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7" r:id="rId3"/>
    <p:sldId id="278" r:id="rId4"/>
    <p:sldId id="281" r:id="rId5"/>
    <p:sldId id="282" r:id="rId6"/>
    <p:sldId id="279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754"/>
  </p:normalViewPr>
  <p:slideViewPr>
    <p:cSldViewPr>
      <p:cViewPr varScale="1">
        <p:scale>
          <a:sx n="119" d="100"/>
          <a:sy n="119" d="100"/>
        </p:scale>
        <p:origin x="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Relationship Id="rId2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Relationship Id="rId2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Relationship Id="rId2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338.0</c:v>
                </c:pt>
                <c:pt idx="1">
                  <c:v>305.0</c:v>
                </c:pt>
                <c:pt idx="2">
                  <c:v>380.0</c:v>
                </c:pt>
                <c:pt idx="3">
                  <c:v>375.0</c:v>
                </c:pt>
                <c:pt idx="4">
                  <c:v>376.0</c:v>
                </c:pt>
                <c:pt idx="5">
                  <c:v>405.0</c:v>
                </c:pt>
                <c:pt idx="6">
                  <c:v>354.0</c:v>
                </c:pt>
                <c:pt idx="7">
                  <c:v>346.0</c:v>
                </c:pt>
                <c:pt idx="8">
                  <c:v>341.0</c:v>
                </c:pt>
                <c:pt idx="9">
                  <c:v>324.0</c:v>
                </c:pt>
                <c:pt idx="10">
                  <c:v>318.0</c:v>
                </c:pt>
                <c:pt idx="11">
                  <c:v>359.0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262432"/>
        <c:axId val="-1517260224"/>
      </c:barChart>
      <c:catAx>
        <c:axId val="-151726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260224"/>
        <c:crosses val="autoZero"/>
        <c:auto val="1"/>
        <c:lblAlgn val="ctr"/>
        <c:lblOffset val="100"/>
        <c:noMultiLvlLbl val="0"/>
      </c:catAx>
      <c:valAx>
        <c:axId val="-151726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1726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82651647710703"/>
          <c:y val="0.0175438596491228"/>
          <c:w val="0.927043477204238"/>
          <c:h val="0.8878753971543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Sheet1!$G$3:$G$14</c:f>
              <c:numCache>
                <c:formatCode>General</c:formatCode>
                <c:ptCount val="12"/>
                <c:pt idx="0">
                  <c:v>19.8</c:v>
                </c:pt>
                <c:pt idx="1">
                  <c:v>20.0</c:v>
                </c:pt>
                <c:pt idx="2">
                  <c:v>20.4</c:v>
                </c:pt>
                <c:pt idx="3">
                  <c:v>19.8</c:v>
                </c:pt>
                <c:pt idx="4">
                  <c:v>20.3</c:v>
                </c:pt>
                <c:pt idx="5">
                  <c:v>20.0</c:v>
                </c:pt>
                <c:pt idx="6">
                  <c:v>20.3</c:v>
                </c:pt>
                <c:pt idx="7">
                  <c:v>19.5</c:v>
                </c:pt>
                <c:pt idx="8">
                  <c:v>19.9</c:v>
                </c:pt>
                <c:pt idx="9">
                  <c:v>19.5</c:v>
                </c:pt>
                <c:pt idx="10">
                  <c:v>20.0</c:v>
                </c:pt>
                <c:pt idx="11">
                  <c:v>19.8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227136"/>
        <c:axId val="-1517224384"/>
      </c:barChart>
      <c:catAx>
        <c:axId val="-151722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224384"/>
        <c:crosses val="autoZero"/>
        <c:auto val="1"/>
        <c:lblAlgn val="ctr"/>
        <c:lblOffset val="100"/>
        <c:noMultiLvlLbl val="0"/>
      </c:catAx>
      <c:valAx>
        <c:axId val="-151722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17227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60499669948123"/>
          <c:y val="0.0166551006245663"/>
          <c:w val="0.892048963519797"/>
          <c:h val="0.89355554705557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Sheet1!$F$3:$F$14</c:f>
              <c:numCache>
                <c:formatCode>0%</c:formatCode>
                <c:ptCount val="12"/>
                <c:pt idx="0">
                  <c:v>0.12</c:v>
                </c:pt>
                <c:pt idx="1">
                  <c:v>0.0852</c:v>
                </c:pt>
                <c:pt idx="2">
                  <c:v>0.07</c:v>
                </c:pt>
                <c:pt idx="3">
                  <c:v>0.088</c:v>
                </c:pt>
                <c:pt idx="4">
                  <c:v>0.09</c:v>
                </c:pt>
                <c:pt idx="5">
                  <c:v>0.084</c:v>
                </c:pt>
                <c:pt idx="6">
                  <c:v>0.084</c:v>
                </c:pt>
                <c:pt idx="7">
                  <c:v>0.095</c:v>
                </c:pt>
                <c:pt idx="8">
                  <c:v>0.1</c:v>
                </c:pt>
                <c:pt idx="9">
                  <c:v>0.086</c:v>
                </c:pt>
                <c:pt idx="10">
                  <c:v>0.1</c:v>
                </c:pt>
                <c:pt idx="11">
                  <c:v>0.083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52637808"/>
        <c:axId val="-1552635488"/>
      </c:lineChart>
      <c:catAx>
        <c:axId val="-155263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52635488"/>
        <c:crosses val="autoZero"/>
        <c:auto val="1"/>
        <c:lblAlgn val="ctr"/>
        <c:lblOffset val="100"/>
        <c:noMultiLvlLbl val="0"/>
      </c:catAx>
      <c:valAx>
        <c:axId val="-1552635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1552637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3738020192185"/>
          <c:y val="0.0166551006245663"/>
          <c:w val="0.930970523593516"/>
          <c:h val="0.89355554705557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Sheet1!$D$3:$D$14</c:f>
              <c:numCache>
                <c:formatCode>General</c:formatCode>
                <c:ptCount val="12"/>
                <c:pt idx="0">
                  <c:v>299.0</c:v>
                </c:pt>
                <c:pt idx="1">
                  <c:v>278.0</c:v>
                </c:pt>
                <c:pt idx="2">
                  <c:v>353.0</c:v>
                </c:pt>
                <c:pt idx="3">
                  <c:v>319.0</c:v>
                </c:pt>
                <c:pt idx="4">
                  <c:v>345.0</c:v>
                </c:pt>
                <c:pt idx="5">
                  <c:v>371.0</c:v>
                </c:pt>
                <c:pt idx="6">
                  <c:v>326.0</c:v>
                </c:pt>
                <c:pt idx="7">
                  <c:v>312.0</c:v>
                </c:pt>
                <c:pt idx="8">
                  <c:v>307.0</c:v>
                </c:pt>
                <c:pt idx="9">
                  <c:v>296.0</c:v>
                </c:pt>
                <c:pt idx="10">
                  <c:v>287.0</c:v>
                </c:pt>
                <c:pt idx="11">
                  <c:v>329.0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52598416"/>
        <c:axId val="-1552595664"/>
      </c:lineChart>
      <c:catAx>
        <c:axId val="-155259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52595664"/>
        <c:crosses val="autoZero"/>
        <c:auto val="1"/>
        <c:lblAlgn val="ctr"/>
        <c:lblOffset val="100"/>
        <c:noMultiLvlLbl val="0"/>
      </c:catAx>
      <c:valAx>
        <c:axId val="-155259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5259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Sheet1!$H$3:$H$14</c:f>
              <c:numCache>
                <c:formatCode>General</c:formatCode>
                <c:ptCount val="12"/>
                <c:pt idx="0">
                  <c:v>4.68</c:v>
                </c:pt>
                <c:pt idx="1">
                  <c:v>4.9</c:v>
                </c:pt>
                <c:pt idx="2">
                  <c:v>4.63</c:v>
                </c:pt>
                <c:pt idx="3">
                  <c:v>4.9</c:v>
                </c:pt>
                <c:pt idx="4">
                  <c:v>4.9</c:v>
                </c:pt>
                <c:pt idx="5">
                  <c:v>4.9</c:v>
                </c:pt>
                <c:pt idx="6">
                  <c:v>4.93</c:v>
                </c:pt>
                <c:pt idx="7">
                  <c:v>4.94</c:v>
                </c:pt>
                <c:pt idx="8">
                  <c:v>4.92</c:v>
                </c:pt>
                <c:pt idx="9">
                  <c:v>4.92</c:v>
                </c:pt>
                <c:pt idx="10">
                  <c:v>4.91</c:v>
                </c:pt>
                <c:pt idx="11">
                  <c:v>4.91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17187664"/>
        <c:axId val="-1517184912"/>
      </c:barChart>
      <c:catAx>
        <c:axId val="-151718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17184912"/>
        <c:crosses val="autoZero"/>
        <c:auto val="1"/>
        <c:lblAlgn val="ctr"/>
        <c:lblOffset val="100"/>
        <c:noMultiLvlLbl val="0"/>
      </c:catAx>
      <c:valAx>
        <c:axId val="-151718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1718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Sheet1!$I$3:$I$14</c:f>
              <c:numCache>
                <c:formatCode>0.00%</c:formatCode>
                <c:ptCount val="12"/>
                <c:pt idx="0">
                  <c:v>0.027</c:v>
                </c:pt>
                <c:pt idx="1">
                  <c:v>0.025</c:v>
                </c:pt>
                <c:pt idx="2">
                  <c:v>0.023</c:v>
                </c:pt>
                <c:pt idx="3">
                  <c:v>0.021</c:v>
                </c:pt>
                <c:pt idx="4">
                  <c:v>0.02</c:v>
                </c:pt>
                <c:pt idx="5">
                  <c:v>0.0224</c:v>
                </c:pt>
                <c:pt idx="6">
                  <c:v>0.0201</c:v>
                </c:pt>
                <c:pt idx="7">
                  <c:v>0.019</c:v>
                </c:pt>
                <c:pt idx="8">
                  <c:v>0.021</c:v>
                </c:pt>
                <c:pt idx="9">
                  <c:v>0.024</c:v>
                </c:pt>
                <c:pt idx="10">
                  <c:v>0.022</c:v>
                </c:pt>
                <c:pt idx="11">
                  <c:v>0.0223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94558256"/>
        <c:axId val="-1594555776"/>
      </c:lineChart>
      <c:catAx>
        <c:axId val="-159455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94555776"/>
        <c:crosses val="autoZero"/>
        <c:auto val="1"/>
        <c:lblAlgn val="ctr"/>
        <c:lblOffset val="100"/>
        <c:noMultiLvlLbl val="0"/>
      </c:catAx>
      <c:valAx>
        <c:axId val="-159455577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r>
                  <a:rPr lang="en-US" baseline="0" dirty="0" smtClean="0"/>
                  <a:t> 30 – Day Readmits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18348623853211"/>
              <c:y val="0.327637365001506"/>
            </c:manualLayout>
          </c:layout>
          <c:overlay val="0"/>
        </c:title>
        <c:numFmt formatCode="0.00%" sourceLinked="1"/>
        <c:majorTickMark val="out"/>
        <c:minorTickMark val="none"/>
        <c:tickLblPos val="nextTo"/>
        <c:crossAx val="-159455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828594342374"/>
          <c:y val="0.0333333333333333"/>
          <c:w val="0.89608498590454"/>
          <c:h val="0.8934816272965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Sheet1!$L$3:$L$14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52130256"/>
        <c:axId val="-1552127504"/>
      </c:barChart>
      <c:catAx>
        <c:axId val="-1552130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52127504"/>
        <c:crosses val="autoZero"/>
        <c:auto val="1"/>
        <c:lblAlgn val="ctr"/>
        <c:lblOffset val="100"/>
        <c:noMultiLvlLbl val="0"/>
      </c:catAx>
      <c:valAx>
        <c:axId val="-1552127504"/>
        <c:scaling>
          <c:orientation val="minMax"/>
          <c:max val="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52130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2709672758795"/>
          <c:y val="0.0286328682598886"/>
          <c:w val="0.898380408870909"/>
          <c:h val="0.8417129844063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Sheet1!$J$3:$J$14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95016064"/>
        <c:axId val="-1595013312"/>
      </c:barChart>
      <c:catAx>
        <c:axId val="-159501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95013312"/>
        <c:crosses val="autoZero"/>
        <c:auto val="1"/>
        <c:lblAlgn val="ctr"/>
        <c:lblOffset val="100"/>
        <c:noMultiLvlLbl val="0"/>
      </c:catAx>
      <c:valAx>
        <c:axId val="-159501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95016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56527968407619"/>
          <c:y val="0.05"/>
          <c:w val="0.900708059428351"/>
          <c:h val="0.8934816272965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Sheet1!$K$3:$K$14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52230480"/>
        <c:axId val="-1552228160"/>
      </c:barChart>
      <c:catAx>
        <c:axId val="-155223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52228160"/>
        <c:crosses val="autoZero"/>
        <c:auto val="1"/>
        <c:lblAlgn val="ctr"/>
        <c:lblOffset val="100"/>
        <c:noMultiLvlLbl val="0"/>
      </c:catAx>
      <c:valAx>
        <c:axId val="-155222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55223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0.11659</cdr:y>
    </cdr:from>
    <cdr:to>
      <cdr:x>0.02421</cdr:x>
      <cdr:y>0.93269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33400"/>
          <a:ext cx="198119" cy="3733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0.01862</cdr:x>
      <cdr:y>0.16655</cdr:y>
    </cdr:from>
    <cdr:to>
      <cdr:x>0.04656</cdr:x>
      <cdr:y>0.93269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762000"/>
          <a:ext cx="228600" cy="350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0.33889</cdr:x>
      <cdr:y>0.54745</cdr:y>
    </cdr:from>
    <cdr:to>
      <cdr:x>0.33889</cdr:x>
      <cdr:y>0.75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2773362" y="2502931"/>
          <a:ext cx="0" cy="926068"/>
        </a:xfrm>
        <a:prstGeom xmlns:a="http://schemas.openxmlformats.org/drawingml/2006/main" prst="straightConnector1">
          <a:avLst/>
        </a:prstGeom>
        <a:ln xmlns:a="http://schemas.openxmlformats.org/drawingml/2006/main" w="254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0.28704</cdr:x>
      <cdr:y>0.23333</cdr:y>
    </cdr:from>
    <cdr:to>
      <cdr:x>0.39815</cdr:x>
      <cdr:y>0.43333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2200" y="106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GOAL = 0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</cdr:x>
      <cdr:y>0.23333</cdr:y>
    </cdr:from>
    <cdr:to>
      <cdr:x>0.09259</cdr:x>
      <cdr:y>0.3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4572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Falls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0.02752</cdr:x>
      <cdr:y>0.17544</cdr:y>
    </cdr:from>
    <cdr:to>
      <cdr:x>0.07339</cdr:x>
      <cdr:y>0.38596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8600" y="762000"/>
          <a:ext cx="381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2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2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1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3BADA9-CB9B-9341-9D68-6FAA41F92727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86F8A-DF97-3A4E-BDFC-7062E21B9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Shape 12"/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457199" y="5715000"/>
            <a:ext cx="8229601" cy="788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77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Quarter Quality Report </a:t>
            </a:r>
          </a:p>
        </p:txBody>
      </p:sp>
      <p:pic>
        <p:nvPicPr>
          <p:cNvPr id="4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24200" y="1143000"/>
            <a:ext cx="2462151" cy="987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83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056421"/>
              </p:ext>
            </p:extLst>
          </p:nvPr>
        </p:nvGraphicFramePr>
        <p:xfrm>
          <a:off x="457200" y="381000"/>
          <a:ext cx="8305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66800" y="4724400"/>
            <a:ext cx="7543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19200" y="5181600"/>
            <a:ext cx="6760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OBSERVATION UNIT – BLOOD DRAW ERRORS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1143000"/>
            <a:ext cx="30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</a:t>
            </a:r>
          </a:p>
          <a:p>
            <a:r>
              <a:rPr lang="en-US" dirty="0" smtClean="0"/>
              <a:t> of </a:t>
            </a:r>
          </a:p>
          <a:p>
            <a:endParaRPr lang="en-US" dirty="0"/>
          </a:p>
          <a:p>
            <a:r>
              <a:rPr lang="en-US" dirty="0" smtClean="0"/>
              <a:t>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53000"/>
            <a:ext cx="7010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USACS Observation  Unit Stats Volume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1371600"/>
            <a:ext cx="685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103246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727406"/>
              </p:ext>
            </p:extLst>
          </p:nvPr>
        </p:nvGraphicFramePr>
        <p:xfrm>
          <a:off x="457200" y="609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38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95400" y="2019300"/>
            <a:ext cx="73914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05600" y="1649968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036182"/>
              </p:ext>
            </p:extLst>
          </p:nvPr>
        </p:nvGraphicFramePr>
        <p:xfrm>
          <a:off x="533400" y="5334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0400" y="5029200"/>
            <a:ext cx="25733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LOS IN HOURS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85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31374"/>
              </p:ext>
            </p:extLst>
          </p:nvPr>
        </p:nvGraphicFramePr>
        <p:xfrm>
          <a:off x="762000" y="457200"/>
          <a:ext cx="8183562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029200"/>
            <a:ext cx="830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CONVERSION </a:t>
            </a:r>
            <a:r>
              <a:rPr lang="en-US" sz="3200" dirty="0" smtClean="0"/>
              <a:t>RATE to </a:t>
            </a:r>
            <a:r>
              <a:rPr lang="en-US" sz="3200" dirty="0"/>
              <a:t>INPATIENT </a:t>
            </a:r>
            <a:r>
              <a:rPr lang="en-US" sz="3200" dirty="0" smtClean="0"/>
              <a:t>OBSERVATION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09600"/>
            <a:ext cx="304800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%</a:t>
            </a:r>
          </a:p>
          <a:p>
            <a:pPr algn="ctr"/>
            <a:r>
              <a:rPr lang="en-US" sz="1400" dirty="0" err="1" smtClean="0"/>
              <a:t>Conver</a:t>
            </a:r>
            <a:endParaRPr lang="en-US" sz="1400" dirty="0" smtClean="0"/>
          </a:p>
          <a:p>
            <a:pPr algn="ctr"/>
            <a:r>
              <a:rPr lang="en-US" sz="1400" dirty="0" smtClean="0"/>
              <a:t>T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err="1" smtClean="0"/>
              <a:t>Inpat</a:t>
            </a:r>
            <a:endParaRPr lang="en-US" sz="1400" dirty="0" smtClean="0"/>
          </a:p>
          <a:p>
            <a:pPr algn="ctr"/>
            <a:r>
              <a:rPr lang="en-US" sz="1400" dirty="0" err="1" smtClean="0"/>
              <a:t>ient</a:t>
            </a:r>
            <a:r>
              <a:rPr lang="en-US" sz="1400" dirty="0" smtClean="0"/>
              <a:t> 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42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215617"/>
              </p:ext>
            </p:extLst>
          </p:nvPr>
        </p:nvGraphicFramePr>
        <p:xfrm>
          <a:off x="533400" y="609600"/>
          <a:ext cx="8183562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5181600"/>
            <a:ext cx="49762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HOSPITAL BED DAYS GAINED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28600" cy="424731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Bed Days Gained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53000"/>
            <a:ext cx="8183880" cy="1463040"/>
          </a:xfrm>
        </p:spPr>
        <p:txBody>
          <a:bodyPr>
            <a:noAutofit/>
          </a:bodyPr>
          <a:lstStyle/>
          <a:p>
            <a:r>
              <a:rPr lang="en-US" sz="2800" dirty="0" smtClean="0"/>
              <a:t>Observation Unit - Patient Satisfaction Scores 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501149"/>
              </p:ext>
            </p:extLst>
          </p:nvPr>
        </p:nvGraphicFramePr>
        <p:xfrm>
          <a:off x="503238" y="457201"/>
          <a:ext cx="818356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86691" y="3962400"/>
            <a:ext cx="7848600" cy="19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80855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81000"/>
            <a:ext cx="228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Patient</a:t>
            </a:r>
          </a:p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Satisfaction</a:t>
            </a:r>
            <a:endParaRPr lang="en-US" sz="1200" dirty="0" smtClean="0"/>
          </a:p>
          <a:p>
            <a:pPr algn="ctr"/>
            <a:r>
              <a:rPr lang="en-US" sz="1000" dirty="0" smtClean="0"/>
              <a:t>Scores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117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 Observation Unit - 30-Day Readmission Rate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990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GOAL&lt; 5%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598284"/>
              </p:ext>
            </p:extLst>
          </p:nvPr>
        </p:nvGraphicFramePr>
        <p:xfrm>
          <a:off x="381000" y="4572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9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530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Observation Unit - Patient Falls </a:t>
            </a:r>
            <a:endParaRPr lang="en-US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527554"/>
              </p:ext>
            </p:extLst>
          </p:nvPr>
        </p:nvGraphicFramePr>
        <p:xfrm>
          <a:off x="457200" y="457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Observation Unit</a:t>
            </a:r>
            <a:r>
              <a:rPr lang="en-US" sz="2800" dirty="0"/>
              <a:t> </a:t>
            </a:r>
            <a:r>
              <a:rPr lang="en-US" sz="2800" dirty="0" smtClean="0"/>
              <a:t>- Medication Errors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4267200"/>
            <a:ext cx="777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728332"/>
              </p:ext>
            </p:extLst>
          </p:nvPr>
        </p:nvGraphicFramePr>
        <p:xfrm>
          <a:off x="381000" y="457200"/>
          <a:ext cx="8305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85800"/>
            <a:ext cx="22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of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86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OBSERVATION UNIT</vt:lpstr>
      <vt:lpstr>USACS Observation  Unit Stats Volume</vt:lpstr>
      <vt:lpstr>PowerPoint Presentation</vt:lpstr>
      <vt:lpstr>PowerPoint Presentation</vt:lpstr>
      <vt:lpstr>PowerPoint Presentation</vt:lpstr>
      <vt:lpstr>Observation Unit - Patient Satisfaction Scores  </vt:lpstr>
      <vt:lpstr> Observation Unit - 30-Day Readmission Rate </vt:lpstr>
      <vt:lpstr>Observation Unit - Patient Falls </vt:lpstr>
      <vt:lpstr>Observation Unit - Medication Errors</vt:lpstr>
      <vt:lpstr>PowerPoint Presentation</vt:lpstr>
    </vt:vector>
  </TitlesOfParts>
  <Company>Hewlett-Packard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SHADY GROVE/MEP OBSERVATION UNIT</dc:title>
  <dc:creator>Robbin Dick</dc:creator>
  <cp:lastModifiedBy>Michael Cetta</cp:lastModifiedBy>
  <cp:revision>130</cp:revision>
  <cp:lastPrinted>2016-04-12T18:56:35Z</cp:lastPrinted>
  <dcterms:created xsi:type="dcterms:W3CDTF">2013-01-11T14:11:54Z</dcterms:created>
  <dcterms:modified xsi:type="dcterms:W3CDTF">2017-01-23T16:52:06Z</dcterms:modified>
</cp:coreProperties>
</file>